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aven Pro" panose="020B0604020202020204" charset="-94"/>
      <p:regular r:id="rId24"/>
    </p:embeddedFont>
    <p:embeddedFont>
      <p:font typeface="Maven Pro Bold" panose="020B0604020202020204" charset="-9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6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 çalışmada 2016–2024 arasındaki 1.4 milyondan fazla uçuş bilgisi kullanıldı. Veriler, hem uçuş operasyonlarını hem de iptal/gecikme nedenlerini kapsıyor. Ayrıca Meteostat’tan alınan meteorolojik veriler entegre edilerek dış faktörlerin etkisi de analiz edildi. Böylece, hem operasyonel hem çevresel faktörler modele dahil edildi.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🎯 Veri Ön İşleme Süreci – Akış Diyagramı Anlatımı (Şekil 5)</a:t>
            </a:r>
          </a:p>
          <a:p>
            <a:r>
              <a:rPr lang="en-US"/>
              <a:t>🧩 1. Veri Setlerinin Toplanması</a:t>
            </a:r>
          </a:p>
          <a:p>
            <a:r>
              <a:rPr lang="en-US"/>
              <a:t>Uçuş verileri + Meteostat meteorolojik verileri birleştirildi</a:t>
            </a:r>
          </a:p>
          <a:p>
            <a:endParaRPr lang="en-US"/>
          </a:p>
          <a:p>
            <a:r>
              <a:rPr lang="en-US"/>
              <a:t>📍 2. Coğrafi Konumların Belirlenmesi</a:t>
            </a:r>
          </a:p>
          <a:p>
            <a:r>
              <a:rPr lang="en-US"/>
              <a:t>Havalimanı koordinatları Nominatim API ile alındı</a:t>
            </a:r>
          </a:p>
          <a:p>
            <a:endParaRPr lang="en-US"/>
          </a:p>
          <a:p>
            <a:r>
              <a:rPr lang="en-US"/>
              <a:t>🌦️ 3. Meteorolojik Verilerin Çekilmesi</a:t>
            </a:r>
          </a:p>
          <a:p>
            <a:r>
              <a:rPr lang="en-US"/>
              <a:t>Meteostat Point ile sıcaklık, rüzgar, basınç vb. veriler elde edildi</a:t>
            </a:r>
          </a:p>
          <a:p>
            <a:endParaRPr lang="en-US"/>
          </a:p>
          <a:p>
            <a:r>
              <a:rPr lang="en-US"/>
              <a:t>🔗 4. Verilerin Eşleştirilmesi</a:t>
            </a:r>
          </a:p>
          <a:p>
            <a:r>
              <a:rPr lang="en-US"/>
              <a:t>FL_DATE + ORIGIN_CITY üzerinden eşleştirme yapıldı</a:t>
            </a:r>
          </a:p>
          <a:p>
            <a:endParaRPr lang="en-US"/>
          </a:p>
          <a:p>
            <a:r>
              <a:rPr lang="en-US"/>
              <a:t>❌ 5. Eksik Kayıtların Ayıklanması</a:t>
            </a:r>
          </a:p>
          <a:p>
            <a:r>
              <a:rPr lang="en-US"/>
              <a:t>Eşleşemeyen veriler dışlandı veya ayrı dosyada saklandı</a:t>
            </a:r>
          </a:p>
          <a:p>
            <a:endParaRPr lang="en-US"/>
          </a:p>
          <a:p>
            <a:r>
              <a:rPr lang="en-US"/>
              <a:t>🧹 6. Veri Temizleme ve Dönüştürme</a:t>
            </a:r>
          </a:p>
          <a:p>
            <a:r>
              <a:rPr lang="en-US"/>
              <a:t>Zaman formatı (datetime) dönüştürüldü</a:t>
            </a:r>
          </a:p>
          <a:p>
            <a:endParaRPr lang="en-US"/>
          </a:p>
          <a:p>
            <a:r>
              <a:rPr lang="en-US"/>
              <a:t>Eksik sayısal = medyan, kategorik = mod</a:t>
            </a:r>
          </a:p>
          <a:p>
            <a:endParaRPr lang="en-US"/>
          </a:p>
          <a:p>
            <a:r>
              <a:rPr lang="en-US"/>
              <a:t>%30'dan fazla eksik = değişken çıkarıldı</a:t>
            </a:r>
          </a:p>
          <a:p>
            <a:endParaRPr lang="en-US"/>
          </a:p>
          <a:p>
            <a:r>
              <a:rPr lang="en-US"/>
              <a:t>📉 7. Aykırı Değer Analizi</a:t>
            </a:r>
          </a:p>
          <a:p>
            <a:r>
              <a:rPr lang="en-US"/>
              <a:t>Z-Score, IQR, Boxplot ile tespit</a:t>
            </a:r>
          </a:p>
          <a:p>
            <a:endParaRPr lang="en-US"/>
          </a:p>
          <a:p>
            <a:r>
              <a:rPr lang="en-US"/>
              <a:t>Anlamlı olanlar korundu, hatalı olanlar düzeltildi</a:t>
            </a:r>
          </a:p>
          <a:p>
            <a:endParaRPr lang="en-US"/>
          </a:p>
          <a:p>
            <a:r>
              <a:rPr lang="en-US"/>
              <a:t>🛠️ 8. Özellik Mühendisliği</a:t>
            </a:r>
          </a:p>
          <a:p>
            <a:r>
              <a:rPr lang="en-US"/>
              <a:t>Zaman temelli: gün, ay, tatil, sezon</a:t>
            </a:r>
          </a:p>
          <a:p>
            <a:endParaRPr lang="en-US"/>
          </a:p>
          <a:p>
            <a:r>
              <a:rPr lang="en-US"/>
              <a:t>Hava durumu: rüzgar kategorileri, güneşlenme süresi</a:t>
            </a:r>
          </a:p>
          <a:p>
            <a:endParaRPr lang="en-US"/>
          </a:p>
          <a:p>
            <a:r>
              <a:rPr lang="en-US"/>
              <a:t>Operasyonel: havalimanı yoğunluğu, geçmiş gecikme</a:t>
            </a:r>
          </a:p>
          <a:p>
            <a:endParaRPr lang="en-US"/>
          </a:p>
          <a:p>
            <a:r>
              <a:rPr lang="en-US"/>
              <a:t>🔄 9. Veri Dönüştürme (Ölçekleme ve Kodlama)</a:t>
            </a:r>
          </a:p>
          <a:p>
            <a:r>
              <a:rPr lang="en-US"/>
              <a:t>Sayısal: StandardScaler / MinMaxScaler</a:t>
            </a:r>
          </a:p>
          <a:p>
            <a:endParaRPr lang="en-US"/>
          </a:p>
          <a:p>
            <a:r>
              <a:rPr lang="en-US"/>
              <a:t>Kategorik: One-Hot Encoding / Label Encoding</a:t>
            </a:r>
          </a:p>
          <a:p>
            <a:endParaRPr lang="en-US"/>
          </a:p>
          <a:p>
            <a:r>
              <a:rPr lang="en-US"/>
              <a:t>⚖️ 10. Sınıf Dengesizliği İşlemleri</a:t>
            </a:r>
          </a:p>
          <a:p>
            <a:r>
              <a:rPr lang="en-US"/>
              <a:t>SMOTE ile azınlık sınıflar artırıldı</a:t>
            </a:r>
          </a:p>
          <a:p>
            <a:endParaRPr lang="en-US"/>
          </a:p>
          <a:p>
            <a:r>
              <a:rPr lang="en-US"/>
              <a:t>Gecikme ve iptal modelleri dengelendi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🎯 Veri Ön İşleme Süreci – Akış Diyagramı Anlatımı (Şekil 5)</a:t>
            </a:r>
          </a:p>
          <a:p>
            <a:r>
              <a:rPr lang="en-US"/>
              <a:t>🧩 1. Veri Setlerinin Toplanması</a:t>
            </a:r>
          </a:p>
          <a:p>
            <a:r>
              <a:rPr lang="en-US"/>
              <a:t>Uçuş verileri + Meteostat meteorolojik verileri birleştirildi</a:t>
            </a:r>
          </a:p>
          <a:p>
            <a:endParaRPr lang="en-US"/>
          </a:p>
          <a:p>
            <a:r>
              <a:rPr lang="en-US"/>
              <a:t>📍 2. Coğrafi Konumların Belirlenmesi</a:t>
            </a:r>
          </a:p>
          <a:p>
            <a:r>
              <a:rPr lang="en-US"/>
              <a:t>Havalimanı koordinatları Nominatim API ile alındı</a:t>
            </a:r>
          </a:p>
          <a:p>
            <a:endParaRPr lang="en-US"/>
          </a:p>
          <a:p>
            <a:r>
              <a:rPr lang="en-US"/>
              <a:t>🌦️ 3. Meteorolojik Verilerin Çekilmesi</a:t>
            </a:r>
          </a:p>
          <a:p>
            <a:r>
              <a:rPr lang="en-US"/>
              <a:t>Meteostat Point ile sıcaklık, rüzgar, basınç vb. veriler elde edildi</a:t>
            </a:r>
          </a:p>
          <a:p>
            <a:endParaRPr lang="en-US"/>
          </a:p>
          <a:p>
            <a:r>
              <a:rPr lang="en-US"/>
              <a:t>🔗 4. Verilerin Eşleştirilmesi</a:t>
            </a:r>
          </a:p>
          <a:p>
            <a:r>
              <a:rPr lang="en-US"/>
              <a:t>FL_DATE + ORIGIN_CITY üzerinden eşleştirme yapıldı</a:t>
            </a:r>
          </a:p>
          <a:p>
            <a:endParaRPr lang="en-US"/>
          </a:p>
          <a:p>
            <a:r>
              <a:rPr lang="en-US"/>
              <a:t>❌ 5. Eksik Kayıtların Ayıklanması</a:t>
            </a:r>
          </a:p>
          <a:p>
            <a:r>
              <a:rPr lang="en-US"/>
              <a:t>Eşleşemeyen veriler dışlandı veya ayrı dosyada saklandı</a:t>
            </a:r>
          </a:p>
          <a:p>
            <a:endParaRPr lang="en-US"/>
          </a:p>
          <a:p>
            <a:r>
              <a:rPr lang="en-US"/>
              <a:t>🧹 6. Veri Temizleme ve Dönüştürme</a:t>
            </a:r>
          </a:p>
          <a:p>
            <a:r>
              <a:rPr lang="en-US"/>
              <a:t>Zaman formatı (datetime) dönüştürüldü</a:t>
            </a:r>
          </a:p>
          <a:p>
            <a:endParaRPr lang="en-US"/>
          </a:p>
          <a:p>
            <a:r>
              <a:rPr lang="en-US"/>
              <a:t>Eksik sayısal = medyan, kategorik = mod</a:t>
            </a:r>
          </a:p>
          <a:p>
            <a:endParaRPr lang="en-US"/>
          </a:p>
          <a:p>
            <a:r>
              <a:rPr lang="en-US"/>
              <a:t>%30'dan fazla eksik = değişken çıkarıldı</a:t>
            </a:r>
          </a:p>
          <a:p>
            <a:endParaRPr lang="en-US"/>
          </a:p>
          <a:p>
            <a:r>
              <a:rPr lang="en-US"/>
              <a:t>📉 7. Aykırı Değer Analizi</a:t>
            </a:r>
          </a:p>
          <a:p>
            <a:r>
              <a:rPr lang="en-US"/>
              <a:t>Z-Score, IQR, Boxplot ile tespit</a:t>
            </a:r>
          </a:p>
          <a:p>
            <a:endParaRPr lang="en-US"/>
          </a:p>
          <a:p>
            <a:r>
              <a:rPr lang="en-US"/>
              <a:t>Anlamlı olanlar korundu, hatalı olanlar düzeltildi</a:t>
            </a:r>
          </a:p>
          <a:p>
            <a:endParaRPr lang="en-US"/>
          </a:p>
          <a:p>
            <a:r>
              <a:rPr lang="en-US"/>
              <a:t>🛠️ 8. Özellik Mühendisliği</a:t>
            </a:r>
          </a:p>
          <a:p>
            <a:r>
              <a:rPr lang="en-US"/>
              <a:t>Zaman temelli: gün, ay, tatil, sezon</a:t>
            </a:r>
          </a:p>
          <a:p>
            <a:endParaRPr lang="en-US"/>
          </a:p>
          <a:p>
            <a:r>
              <a:rPr lang="en-US"/>
              <a:t>Hava durumu: rüzgar kategorileri, güneşlenme süresi</a:t>
            </a:r>
          </a:p>
          <a:p>
            <a:endParaRPr lang="en-US"/>
          </a:p>
          <a:p>
            <a:r>
              <a:rPr lang="en-US"/>
              <a:t>Operasyonel: havalimanı yoğunluğu, geçmiş gecikme</a:t>
            </a:r>
          </a:p>
          <a:p>
            <a:endParaRPr lang="en-US"/>
          </a:p>
          <a:p>
            <a:r>
              <a:rPr lang="en-US"/>
              <a:t>🔄 9. Veri Dönüştürme (Ölçekleme ve Kodlama)</a:t>
            </a:r>
          </a:p>
          <a:p>
            <a:r>
              <a:rPr lang="en-US"/>
              <a:t>Sayısal: StandardScaler / MinMaxScaler</a:t>
            </a:r>
          </a:p>
          <a:p>
            <a:endParaRPr lang="en-US"/>
          </a:p>
          <a:p>
            <a:r>
              <a:rPr lang="en-US"/>
              <a:t>Kategorik: One-Hot Encoding / Label Encoding</a:t>
            </a:r>
          </a:p>
          <a:p>
            <a:endParaRPr lang="en-US"/>
          </a:p>
          <a:p>
            <a:r>
              <a:rPr lang="en-US"/>
              <a:t>⚖️ 10. Sınıf Dengesizliği İşlemleri</a:t>
            </a:r>
          </a:p>
          <a:p>
            <a:r>
              <a:rPr lang="en-US"/>
              <a:t>SMOTE ile azınlık sınıflar artırıldı</a:t>
            </a:r>
          </a:p>
          <a:p>
            <a:endParaRPr lang="en-US"/>
          </a:p>
          <a:p>
            <a:r>
              <a:rPr lang="en-US"/>
              <a:t>Gecikme ve iptal modelleri dengelendi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🎯 Veri Ön İşleme Süreci – Akış Diyagramı Anlatımı (Şekil 5)</a:t>
            </a:r>
          </a:p>
          <a:p>
            <a:r>
              <a:rPr lang="en-US"/>
              <a:t>🧩 1. Veri Setlerinin Toplanması</a:t>
            </a:r>
          </a:p>
          <a:p>
            <a:r>
              <a:rPr lang="en-US"/>
              <a:t>Uçuş verileri + Meteostat meteorolojik verileri birleştirildi</a:t>
            </a:r>
          </a:p>
          <a:p>
            <a:endParaRPr lang="en-US"/>
          </a:p>
          <a:p>
            <a:r>
              <a:rPr lang="en-US"/>
              <a:t>📍 2. Coğrafi Konumların Belirlenmesi</a:t>
            </a:r>
          </a:p>
          <a:p>
            <a:r>
              <a:rPr lang="en-US"/>
              <a:t>Havalimanı koordinatları Nominatim API ile alındı</a:t>
            </a:r>
          </a:p>
          <a:p>
            <a:endParaRPr lang="en-US"/>
          </a:p>
          <a:p>
            <a:r>
              <a:rPr lang="en-US"/>
              <a:t>🌦️ 3. Meteorolojik Verilerin Çekilmesi</a:t>
            </a:r>
          </a:p>
          <a:p>
            <a:r>
              <a:rPr lang="en-US"/>
              <a:t>Meteostat Point ile sıcaklık, rüzgar, basınç vb. veriler elde edildi</a:t>
            </a:r>
          </a:p>
          <a:p>
            <a:endParaRPr lang="en-US"/>
          </a:p>
          <a:p>
            <a:r>
              <a:rPr lang="en-US"/>
              <a:t>🔗 4. Verilerin Eşleştirilmesi</a:t>
            </a:r>
          </a:p>
          <a:p>
            <a:r>
              <a:rPr lang="en-US"/>
              <a:t>FL_DATE + ORIGIN_CITY üzerinden eşleştirme yapıldı</a:t>
            </a:r>
          </a:p>
          <a:p>
            <a:endParaRPr lang="en-US"/>
          </a:p>
          <a:p>
            <a:r>
              <a:rPr lang="en-US"/>
              <a:t>❌ 5. Eksik Kayıtların Ayıklanması</a:t>
            </a:r>
          </a:p>
          <a:p>
            <a:r>
              <a:rPr lang="en-US"/>
              <a:t>Eşleşemeyen veriler dışlandı veya ayrı dosyada saklandı</a:t>
            </a:r>
          </a:p>
          <a:p>
            <a:endParaRPr lang="en-US"/>
          </a:p>
          <a:p>
            <a:r>
              <a:rPr lang="en-US"/>
              <a:t>🧹 6. Veri Temizleme ve Dönüştürme</a:t>
            </a:r>
          </a:p>
          <a:p>
            <a:r>
              <a:rPr lang="en-US"/>
              <a:t>Zaman formatı (datetime) dönüştürüldü</a:t>
            </a:r>
          </a:p>
          <a:p>
            <a:endParaRPr lang="en-US"/>
          </a:p>
          <a:p>
            <a:r>
              <a:rPr lang="en-US"/>
              <a:t>Eksik sayısal = medyan, kategorik = mod</a:t>
            </a:r>
          </a:p>
          <a:p>
            <a:endParaRPr lang="en-US"/>
          </a:p>
          <a:p>
            <a:r>
              <a:rPr lang="en-US"/>
              <a:t>%30'dan fazla eksik = değişken çıkarıldı</a:t>
            </a:r>
          </a:p>
          <a:p>
            <a:endParaRPr lang="en-US"/>
          </a:p>
          <a:p>
            <a:r>
              <a:rPr lang="en-US"/>
              <a:t>📉 7. Aykırı Değer Analizi</a:t>
            </a:r>
          </a:p>
          <a:p>
            <a:r>
              <a:rPr lang="en-US"/>
              <a:t>Z-Score, IQR, Boxplot ile tespit</a:t>
            </a:r>
          </a:p>
          <a:p>
            <a:endParaRPr lang="en-US"/>
          </a:p>
          <a:p>
            <a:r>
              <a:rPr lang="en-US"/>
              <a:t>Anlamlı olanlar korundu, hatalı olanlar düzeltildi</a:t>
            </a:r>
          </a:p>
          <a:p>
            <a:endParaRPr lang="en-US"/>
          </a:p>
          <a:p>
            <a:r>
              <a:rPr lang="en-US"/>
              <a:t>🛠️ 8. Özellik Mühendisliği</a:t>
            </a:r>
          </a:p>
          <a:p>
            <a:r>
              <a:rPr lang="en-US"/>
              <a:t>Zaman temelli: gün, ay, tatil, sezon</a:t>
            </a:r>
          </a:p>
          <a:p>
            <a:endParaRPr lang="en-US"/>
          </a:p>
          <a:p>
            <a:r>
              <a:rPr lang="en-US"/>
              <a:t>Hava durumu: rüzgar kategorileri, güneşlenme süresi</a:t>
            </a:r>
          </a:p>
          <a:p>
            <a:endParaRPr lang="en-US"/>
          </a:p>
          <a:p>
            <a:r>
              <a:rPr lang="en-US"/>
              <a:t>Operasyonel: havalimanı yoğunluğu, geçmiş gecikme</a:t>
            </a:r>
          </a:p>
          <a:p>
            <a:endParaRPr lang="en-US"/>
          </a:p>
          <a:p>
            <a:r>
              <a:rPr lang="en-US"/>
              <a:t>🔄 9. Veri Dönüştürme (Ölçekleme ve Kodlama)</a:t>
            </a:r>
          </a:p>
          <a:p>
            <a:r>
              <a:rPr lang="en-US"/>
              <a:t>Sayısal: StandardScaler / MinMaxScaler</a:t>
            </a:r>
          </a:p>
          <a:p>
            <a:endParaRPr lang="en-US"/>
          </a:p>
          <a:p>
            <a:r>
              <a:rPr lang="en-US"/>
              <a:t>Kategorik: One-Hot Encoding / Label Encoding</a:t>
            </a:r>
          </a:p>
          <a:p>
            <a:endParaRPr lang="en-US"/>
          </a:p>
          <a:p>
            <a:r>
              <a:rPr lang="en-US"/>
              <a:t>⚖️ 10. Sınıf Dengesizliği İşlemleri</a:t>
            </a:r>
          </a:p>
          <a:p>
            <a:r>
              <a:rPr lang="en-US"/>
              <a:t>SMOTE ile azınlık sınıflar artırıldı</a:t>
            </a:r>
          </a:p>
          <a:p>
            <a:endParaRPr lang="en-US"/>
          </a:p>
          <a:p>
            <a:r>
              <a:rPr lang="en-US"/>
              <a:t>Gecikme ve iptal modelleri dengelendi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🎯 Veri Ön İşleme Süreci – Akış Diyagramı Anlatımı (Şekil 5)</a:t>
            </a:r>
          </a:p>
          <a:p>
            <a:r>
              <a:rPr lang="en-US"/>
              <a:t>🧩 1. Veri Setlerinin Toplanması</a:t>
            </a:r>
          </a:p>
          <a:p>
            <a:r>
              <a:rPr lang="en-US"/>
              <a:t>Uçuş verileri + Meteostat meteorolojik verileri birleştirildi</a:t>
            </a:r>
          </a:p>
          <a:p>
            <a:endParaRPr lang="en-US"/>
          </a:p>
          <a:p>
            <a:r>
              <a:rPr lang="en-US"/>
              <a:t>📍 2. Coğrafi Konumların Belirlenmesi</a:t>
            </a:r>
          </a:p>
          <a:p>
            <a:r>
              <a:rPr lang="en-US"/>
              <a:t>Havalimanı koordinatları Nominatim API ile alındı</a:t>
            </a:r>
          </a:p>
          <a:p>
            <a:endParaRPr lang="en-US"/>
          </a:p>
          <a:p>
            <a:r>
              <a:rPr lang="en-US"/>
              <a:t>🌦️ 3. Meteorolojik Verilerin Çekilmesi</a:t>
            </a:r>
          </a:p>
          <a:p>
            <a:r>
              <a:rPr lang="en-US"/>
              <a:t>Meteostat Point ile sıcaklık, rüzgar, basınç vb. veriler elde edildi</a:t>
            </a:r>
          </a:p>
          <a:p>
            <a:endParaRPr lang="en-US"/>
          </a:p>
          <a:p>
            <a:r>
              <a:rPr lang="en-US"/>
              <a:t>🔗 4. Verilerin Eşleştirilmesi</a:t>
            </a:r>
          </a:p>
          <a:p>
            <a:r>
              <a:rPr lang="en-US"/>
              <a:t>FL_DATE + ORIGIN_CITY üzerinden eşleştirme yapıldı</a:t>
            </a:r>
          </a:p>
          <a:p>
            <a:endParaRPr lang="en-US"/>
          </a:p>
          <a:p>
            <a:r>
              <a:rPr lang="en-US"/>
              <a:t>❌ 5. Eksik Kayıtların Ayıklanması</a:t>
            </a:r>
          </a:p>
          <a:p>
            <a:r>
              <a:rPr lang="en-US"/>
              <a:t>Eşleşemeyen veriler dışlandı veya ayrı dosyada saklandı</a:t>
            </a:r>
          </a:p>
          <a:p>
            <a:endParaRPr lang="en-US"/>
          </a:p>
          <a:p>
            <a:r>
              <a:rPr lang="en-US"/>
              <a:t>🧹 6. Veri Temizleme ve Dönüştürme</a:t>
            </a:r>
          </a:p>
          <a:p>
            <a:r>
              <a:rPr lang="en-US"/>
              <a:t>Zaman formatı (datetime) dönüştürüldü</a:t>
            </a:r>
          </a:p>
          <a:p>
            <a:endParaRPr lang="en-US"/>
          </a:p>
          <a:p>
            <a:r>
              <a:rPr lang="en-US"/>
              <a:t>Eksik sayısal = medyan, kategorik = mod</a:t>
            </a:r>
          </a:p>
          <a:p>
            <a:endParaRPr lang="en-US"/>
          </a:p>
          <a:p>
            <a:r>
              <a:rPr lang="en-US"/>
              <a:t>%30'dan fazla eksik = değişken çıkarıldı</a:t>
            </a:r>
          </a:p>
          <a:p>
            <a:endParaRPr lang="en-US"/>
          </a:p>
          <a:p>
            <a:r>
              <a:rPr lang="en-US"/>
              <a:t>📉 7. Aykırı Değer Analizi</a:t>
            </a:r>
          </a:p>
          <a:p>
            <a:r>
              <a:rPr lang="en-US"/>
              <a:t>Z-Score, IQR, Boxplot ile tespit</a:t>
            </a:r>
          </a:p>
          <a:p>
            <a:endParaRPr lang="en-US"/>
          </a:p>
          <a:p>
            <a:r>
              <a:rPr lang="en-US"/>
              <a:t>Anlamlı olanlar korundu, hatalı olanlar düzeltildi</a:t>
            </a:r>
          </a:p>
          <a:p>
            <a:endParaRPr lang="en-US"/>
          </a:p>
          <a:p>
            <a:r>
              <a:rPr lang="en-US"/>
              <a:t>🛠️ 8. Özellik Mühendisliği</a:t>
            </a:r>
          </a:p>
          <a:p>
            <a:r>
              <a:rPr lang="en-US"/>
              <a:t>Zaman temelli: gün, ay, tatil, sezon</a:t>
            </a:r>
          </a:p>
          <a:p>
            <a:endParaRPr lang="en-US"/>
          </a:p>
          <a:p>
            <a:r>
              <a:rPr lang="en-US"/>
              <a:t>Hava durumu: rüzgar kategorileri, güneşlenme süresi</a:t>
            </a:r>
          </a:p>
          <a:p>
            <a:endParaRPr lang="en-US"/>
          </a:p>
          <a:p>
            <a:r>
              <a:rPr lang="en-US"/>
              <a:t>Operasyonel: havalimanı yoğunluğu, geçmiş gecikme</a:t>
            </a:r>
          </a:p>
          <a:p>
            <a:endParaRPr lang="en-US"/>
          </a:p>
          <a:p>
            <a:r>
              <a:rPr lang="en-US"/>
              <a:t>🔄 9. Veri Dönüştürme (Ölçekleme ve Kodlama)</a:t>
            </a:r>
          </a:p>
          <a:p>
            <a:r>
              <a:rPr lang="en-US"/>
              <a:t>Sayısal: StandardScaler / MinMaxScaler</a:t>
            </a:r>
          </a:p>
          <a:p>
            <a:endParaRPr lang="en-US"/>
          </a:p>
          <a:p>
            <a:r>
              <a:rPr lang="en-US"/>
              <a:t>Kategorik: One-Hot Encoding / Label Encoding</a:t>
            </a:r>
          </a:p>
          <a:p>
            <a:endParaRPr lang="en-US"/>
          </a:p>
          <a:p>
            <a:r>
              <a:rPr lang="en-US"/>
              <a:t>⚖️ 10. Sınıf Dengesizliği İşlemleri</a:t>
            </a:r>
          </a:p>
          <a:p>
            <a:r>
              <a:rPr lang="en-US"/>
              <a:t>SMOTE ile azınlık sınıflar artırıldı</a:t>
            </a:r>
          </a:p>
          <a:p>
            <a:endParaRPr lang="en-US"/>
          </a:p>
          <a:p>
            <a:r>
              <a:rPr lang="en-US"/>
              <a:t>Gecikme ve iptal modelleri dengelendi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🎯 Veri Ön İşleme Süreci – Akış Diyagramı Anlatımı (Şekil 5)</a:t>
            </a:r>
          </a:p>
          <a:p>
            <a:r>
              <a:rPr lang="en-US"/>
              <a:t>🧩 1. Veri Setlerinin Toplanması</a:t>
            </a:r>
          </a:p>
          <a:p>
            <a:r>
              <a:rPr lang="en-US"/>
              <a:t>Uçuş verileri + Meteostat meteorolojik verileri birleştirildi</a:t>
            </a:r>
          </a:p>
          <a:p>
            <a:endParaRPr lang="en-US"/>
          </a:p>
          <a:p>
            <a:r>
              <a:rPr lang="en-US"/>
              <a:t>📍 2. Coğrafi Konumların Belirlenmesi</a:t>
            </a:r>
          </a:p>
          <a:p>
            <a:r>
              <a:rPr lang="en-US"/>
              <a:t>Havalimanı koordinatları Nominatim API ile alındı</a:t>
            </a:r>
          </a:p>
          <a:p>
            <a:endParaRPr lang="en-US"/>
          </a:p>
          <a:p>
            <a:r>
              <a:rPr lang="en-US"/>
              <a:t>🌦️ 3. Meteorolojik Verilerin Çekilmesi</a:t>
            </a:r>
          </a:p>
          <a:p>
            <a:r>
              <a:rPr lang="en-US"/>
              <a:t>Meteostat Point ile sıcaklık, rüzgar, basınç vb. veriler elde edildi</a:t>
            </a:r>
          </a:p>
          <a:p>
            <a:endParaRPr lang="en-US"/>
          </a:p>
          <a:p>
            <a:r>
              <a:rPr lang="en-US"/>
              <a:t>🔗 4. Verilerin Eşleştirilmesi</a:t>
            </a:r>
          </a:p>
          <a:p>
            <a:r>
              <a:rPr lang="en-US"/>
              <a:t>FL_DATE + ORIGIN_CITY üzerinden eşleştirme yapıldı</a:t>
            </a:r>
          </a:p>
          <a:p>
            <a:endParaRPr lang="en-US"/>
          </a:p>
          <a:p>
            <a:r>
              <a:rPr lang="en-US"/>
              <a:t>❌ 5. Eksik Kayıtların Ayıklanması</a:t>
            </a:r>
          </a:p>
          <a:p>
            <a:r>
              <a:rPr lang="en-US"/>
              <a:t>Eşleşemeyen veriler dışlandı veya ayrı dosyada saklandı</a:t>
            </a:r>
          </a:p>
          <a:p>
            <a:endParaRPr lang="en-US"/>
          </a:p>
          <a:p>
            <a:r>
              <a:rPr lang="en-US"/>
              <a:t>🧹 6. Veri Temizleme ve Dönüştürme</a:t>
            </a:r>
          </a:p>
          <a:p>
            <a:r>
              <a:rPr lang="en-US"/>
              <a:t>Zaman formatı (datetime) dönüştürüldü</a:t>
            </a:r>
          </a:p>
          <a:p>
            <a:endParaRPr lang="en-US"/>
          </a:p>
          <a:p>
            <a:r>
              <a:rPr lang="en-US"/>
              <a:t>Eksik sayısal = medyan, kategorik = mod</a:t>
            </a:r>
          </a:p>
          <a:p>
            <a:endParaRPr lang="en-US"/>
          </a:p>
          <a:p>
            <a:r>
              <a:rPr lang="en-US"/>
              <a:t>%30'dan fazla eksik = değişken çıkarıldı</a:t>
            </a:r>
          </a:p>
          <a:p>
            <a:endParaRPr lang="en-US"/>
          </a:p>
          <a:p>
            <a:r>
              <a:rPr lang="en-US"/>
              <a:t>📉 7. Aykırı Değer Analizi</a:t>
            </a:r>
          </a:p>
          <a:p>
            <a:r>
              <a:rPr lang="en-US"/>
              <a:t>Z-Score, IQR, Boxplot ile tespit</a:t>
            </a:r>
          </a:p>
          <a:p>
            <a:endParaRPr lang="en-US"/>
          </a:p>
          <a:p>
            <a:r>
              <a:rPr lang="en-US"/>
              <a:t>Anlamlı olanlar korundu, hatalı olanlar düzeltildi</a:t>
            </a:r>
          </a:p>
          <a:p>
            <a:endParaRPr lang="en-US"/>
          </a:p>
          <a:p>
            <a:r>
              <a:rPr lang="en-US"/>
              <a:t>🛠️ 8. Özellik Mühendisliği</a:t>
            </a:r>
          </a:p>
          <a:p>
            <a:r>
              <a:rPr lang="en-US"/>
              <a:t>Zaman temelli: gün, ay, tatil, sezon</a:t>
            </a:r>
          </a:p>
          <a:p>
            <a:endParaRPr lang="en-US"/>
          </a:p>
          <a:p>
            <a:r>
              <a:rPr lang="en-US"/>
              <a:t>Hava durumu: rüzgar kategorileri, güneşlenme süresi</a:t>
            </a:r>
          </a:p>
          <a:p>
            <a:endParaRPr lang="en-US"/>
          </a:p>
          <a:p>
            <a:r>
              <a:rPr lang="en-US"/>
              <a:t>Operasyonel: havalimanı yoğunluğu, geçmiş gecikme</a:t>
            </a:r>
          </a:p>
          <a:p>
            <a:endParaRPr lang="en-US"/>
          </a:p>
          <a:p>
            <a:r>
              <a:rPr lang="en-US"/>
              <a:t>🔄 9. Veri Dönüştürme (Ölçekleme ve Kodlama)</a:t>
            </a:r>
          </a:p>
          <a:p>
            <a:r>
              <a:rPr lang="en-US"/>
              <a:t>Sayısal: StandardScaler / MinMaxScaler</a:t>
            </a:r>
          </a:p>
          <a:p>
            <a:endParaRPr lang="en-US"/>
          </a:p>
          <a:p>
            <a:r>
              <a:rPr lang="en-US"/>
              <a:t>Kategorik: One-Hot Encoding / Label Encoding</a:t>
            </a:r>
          </a:p>
          <a:p>
            <a:endParaRPr lang="en-US"/>
          </a:p>
          <a:p>
            <a:r>
              <a:rPr lang="en-US"/>
              <a:t>⚖️ 10. Sınıf Dengesizliği İşlemleri</a:t>
            </a:r>
          </a:p>
          <a:p>
            <a:r>
              <a:rPr lang="en-US"/>
              <a:t>SMOTE ile azınlık sınıflar artırıldı</a:t>
            </a:r>
          </a:p>
          <a:p>
            <a:endParaRPr lang="en-US"/>
          </a:p>
          <a:p>
            <a:r>
              <a:rPr lang="en-US"/>
              <a:t>Gecikme ve iptal modelleri dengelendi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🎯 Veri Ön İşleme Süreci – Akış Diyagramı Anlatımı (Şekil 5)</a:t>
            </a:r>
          </a:p>
          <a:p>
            <a:r>
              <a:rPr lang="en-US"/>
              <a:t>🧩 1. Veri Setlerinin Toplanması</a:t>
            </a:r>
          </a:p>
          <a:p>
            <a:r>
              <a:rPr lang="en-US"/>
              <a:t>Uçuş verileri + Meteostat meteorolojik verileri birleştirildi</a:t>
            </a:r>
          </a:p>
          <a:p>
            <a:endParaRPr lang="en-US"/>
          </a:p>
          <a:p>
            <a:r>
              <a:rPr lang="en-US"/>
              <a:t>📍 2. Coğrafi Konumların Belirlenmesi</a:t>
            </a:r>
          </a:p>
          <a:p>
            <a:r>
              <a:rPr lang="en-US"/>
              <a:t>Havalimanı koordinatları Nominatim API ile alındı</a:t>
            </a:r>
          </a:p>
          <a:p>
            <a:endParaRPr lang="en-US"/>
          </a:p>
          <a:p>
            <a:r>
              <a:rPr lang="en-US"/>
              <a:t>🌦️ 3. Meteorolojik Verilerin Çekilmesi</a:t>
            </a:r>
          </a:p>
          <a:p>
            <a:r>
              <a:rPr lang="en-US"/>
              <a:t>Meteostat Point ile sıcaklık, rüzgar, basınç vb. veriler elde edildi</a:t>
            </a:r>
          </a:p>
          <a:p>
            <a:endParaRPr lang="en-US"/>
          </a:p>
          <a:p>
            <a:r>
              <a:rPr lang="en-US"/>
              <a:t>🔗 4. Verilerin Eşleştirilmesi</a:t>
            </a:r>
          </a:p>
          <a:p>
            <a:r>
              <a:rPr lang="en-US"/>
              <a:t>FL_DATE + ORIGIN_CITY üzerinden eşleştirme yapıldı</a:t>
            </a:r>
          </a:p>
          <a:p>
            <a:endParaRPr lang="en-US"/>
          </a:p>
          <a:p>
            <a:r>
              <a:rPr lang="en-US"/>
              <a:t>❌ 5. Eksik Kayıtların Ayıklanması</a:t>
            </a:r>
          </a:p>
          <a:p>
            <a:r>
              <a:rPr lang="en-US"/>
              <a:t>Eşleşemeyen veriler dışlandı veya ayrı dosyada saklandı</a:t>
            </a:r>
          </a:p>
          <a:p>
            <a:endParaRPr lang="en-US"/>
          </a:p>
          <a:p>
            <a:r>
              <a:rPr lang="en-US"/>
              <a:t>🧹 6. Veri Temizleme ve Dönüştürme</a:t>
            </a:r>
          </a:p>
          <a:p>
            <a:r>
              <a:rPr lang="en-US"/>
              <a:t>Zaman formatı (datetime) dönüştürüldü</a:t>
            </a:r>
          </a:p>
          <a:p>
            <a:endParaRPr lang="en-US"/>
          </a:p>
          <a:p>
            <a:r>
              <a:rPr lang="en-US"/>
              <a:t>Eksik sayısal = medyan, kategorik = mod</a:t>
            </a:r>
          </a:p>
          <a:p>
            <a:endParaRPr lang="en-US"/>
          </a:p>
          <a:p>
            <a:r>
              <a:rPr lang="en-US"/>
              <a:t>%30'dan fazla eksik = değişken çıkarıldı</a:t>
            </a:r>
          </a:p>
          <a:p>
            <a:endParaRPr lang="en-US"/>
          </a:p>
          <a:p>
            <a:r>
              <a:rPr lang="en-US"/>
              <a:t>📉 7. Aykırı Değer Analizi</a:t>
            </a:r>
          </a:p>
          <a:p>
            <a:r>
              <a:rPr lang="en-US"/>
              <a:t>Z-Score, IQR, Boxplot ile tespit</a:t>
            </a:r>
          </a:p>
          <a:p>
            <a:endParaRPr lang="en-US"/>
          </a:p>
          <a:p>
            <a:r>
              <a:rPr lang="en-US"/>
              <a:t>Anlamlı olanlar korundu, hatalı olanlar düzeltildi</a:t>
            </a:r>
          </a:p>
          <a:p>
            <a:endParaRPr lang="en-US"/>
          </a:p>
          <a:p>
            <a:r>
              <a:rPr lang="en-US"/>
              <a:t>🛠️ 8. Özellik Mühendisliği</a:t>
            </a:r>
          </a:p>
          <a:p>
            <a:r>
              <a:rPr lang="en-US"/>
              <a:t>Zaman temelli: gün, ay, tatil, sezon</a:t>
            </a:r>
          </a:p>
          <a:p>
            <a:endParaRPr lang="en-US"/>
          </a:p>
          <a:p>
            <a:r>
              <a:rPr lang="en-US"/>
              <a:t>Hava durumu: rüzgar kategorileri, güneşlenme süresi</a:t>
            </a:r>
          </a:p>
          <a:p>
            <a:endParaRPr lang="en-US"/>
          </a:p>
          <a:p>
            <a:r>
              <a:rPr lang="en-US"/>
              <a:t>Operasyonel: havalimanı yoğunluğu, geçmiş gecikme</a:t>
            </a:r>
          </a:p>
          <a:p>
            <a:endParaRPr lang="en-US"/>
          </a:p>
          <a:p>
            <a:r>
              <a:rPr lang="en-US"/>
              <a:t>🔄 9. Veri Dönüştürme (Ölçekleme ve Kodlama)</a:t>
            </a:r>
          </a:p>
          <a:p>
            <a:r>
              <a:rPr lang="en-US"/>
              <a:t>Sayısal: StandardScaler / MinMaxScaler</a:t>
            </a:r>
          </a:p>
          <a:p>
            <a:endParaRPr lang="en-US"/>
          </a:p>
          <a:p>
            <a:r>
              <a:rPr lang="en-US"/>
              <a:t>Kategorik: One-Hot Encoding / Label Encoding</a:t>
            </a:r>
          </a:p>
          <a:p>
            <a:endParaRPr lang="en-US"/>
          </a:p>
          <a:p>
            <a:r>
              <a:rPr lang="en-US"/>
              <a:t>⚖️ 10. Sınıf Dengesizliği İşlemleri</a:t>
            </a:r>
          </a:p>
          <a:p>
            <a:r>
              <a:rPr lang="en-US"/>
              <a:t>SMOTE ile azınlık sınıflar artırıldı</a:t>
            </a:r>
          </a:p>
          <a:p>
            <a:endParaRPr lang="en-US"/>
          </a:p>
          <a:p>
            <a:r>
              <a:rPr lang="en-US"/>
              <a:t>Gecikme ve iptal modelleri dengelendi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5450" y="3950878"/>
            <a:ext cx="15192707" cy="2252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sz="3099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MARMARA ÜNİVERSİTESİ TEKNOLOJİ FAKÜLTESİ</a:t>
            </a:r>
          </a:p>
          <a:p>
            <a:pPr algn="ctr">
              <a:lnSpc>
                <a:spcPts val="2479"/>
              </a:lnSpc>
            </a:pPr>
            <a:endParaRPr lang="en-US" sz="3099" b="1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algn="ctr">
              <a:lnSpc>
                <a:spcPts val="2479"/>
              </a:lnSpc>
            </a:pPr>
            <a:r>
              <a:rPr lang="en-US" sz="3099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BİLGİSAYAR MÜHENDİSLİĞİ BÖLÜMÜ</a:t>
            </a:r>
          </a:p>
          <a:p>
            <a:pPr algn="ctr">
              <a:lnSpc>
                <a:spcPts val="2479"/>
              </a:lnSpc>
            </a:pPr>
            <a:endParaRPr lang="en-US" sz="3099" b="1">
              <a:solidFill>
                <a:srgbClr val="25293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algn="ctr">
              <a:lnSpc>
                <a:spcPts val="2479"/>
              </a:lnSpc>
            </a:pPr>
            <a:r>
              <a:rPr lang="en-US" sz="3099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MAKİNE ÖĞRENİMİ İLE UÇUŞ İPTAL GECİKME TAHMİNİ VE AKILLI UÇAK BİLET SİSTEMİ</a:t>
            </a:r>
          </a:p>
          <a:p>
            <a:pPr algn="ctr">
              <a:lnSpc>
                <a:spcPts val="2479"/>
              </a:lnSpc>
            </a:pPr>
            <a:endParaRPr lang="en-US" sz="3099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algn="ctr">
              <a:lnSpc>
                <a:spcPts val="2479"/>
              </a:lnSpc>
            </a:pPr>
            <a:endParaRPr lang="en-US" sz="3099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297025" y="62960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039083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7548" y="293921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14542983" y="-1047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35855" y="1028700"/>
            <a:ext cx="7974122" cy="2284915"/>
          </a:xfrm>
          <a:custGeom>
            <a:avLst/>
            <a:gdLst/>
            <a:ahLst/>
            <a:cxnLst/>
            <a:rect l="l" t="t" r="r" b="b"/>
            <a:pathLst>
              <a:path w="7974122" h="2284915">
                <a:moveTo>
                  <a:pt x="0" y="0"/>
                </a:moveTo>
                <a:lnTo>
                  <a:pt x="7974123" y="0"/>
                </a:lnTo>
                <a:lnTo>
                  <a:pt x="7974123" y="2284915"/>
                </a:lnTo>
                <a:lnTo>
                  <a:pt x="0" y="2284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11618" y="6280057"/>
            <a:ext cx="10864763" cy="174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</a:pPr>
            <a:endParaRPr/>
          </a:p>
          <a:p>
            <a:pPr algn="ctr">
              <a:lnSpc>
                <a:spcPts val="3436"/>
              </a:lnSpc>
            </a:pPr>
            <a:r>
              <a:rPr lang="en-US" sz="34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Eda Nur MUTLU - 170421843</a:t>
            </a:r>
          </a:p>
          <a:p>
            <a:pPr algn="ctr">
              <a:lnSpc>
                <a:spcPts val="3436"/>
              </a:lnSpc>
            </a:pPr>
            <a:r>
              <a:rPr lang="en-US" sz="34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Nuri Can BİRDEMİR – 171421013</a:t>
            </a:r>
          </a:p>
          <a:p>
            <a:pPr algn="ctr">
              <a:lnSpc>
                <a:spcPts val="3436"/>
              </a:lnSpc>
            </a:pPr>
            <a:endParaRPr lang="en-US" sz="3436">
              <a:solidFill>
                <a:srgbClr val="25293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09821" y="8563306"/>
            <a:ext cx="2422401" cy="42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31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Haziran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68152" y="2120859"/>
          <a:ext cx="10671041" cy="3342757"/>
        </p:xfrm>
        <a:graphic>
          <a:graphicData uri="http://schemas.openxmlformats.org/drawingml/2006/table">
            <a:tbl>
              <a:tblPr/>
              <a:tblGrid>
                <a:gridCol w="26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2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06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001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001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132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68152" y="6393906"/>
          <a:ext cx="10671041" cy="3048289"/>
        </p:xfrm>
        <a:graphic>
          <a:graphicData uri="http://schemas.openxmlformats.org/drawingml/2006/table">
            <a:tbl>
              <a:tblPr/>
              <a:tblGrid>
                <a:gridCol w="309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09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802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802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59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468498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3" y="0"/>
                </a:lnTo>
                <a:lnTo>
                  <a:pt x="68537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48053" y="349505"/>
            <a:ext cx="11572814" cy="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Bulgular ve Tartışma: Uçuş İptali ve Gecikme Tahmin Modelleri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39" y="1609668"/>
            <a:ext cx="5179097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01" lvl="1" indent="-317350" algn="l">
              <a:lnSpc>
                <a:spcPts val="2939"/>
              </a:lnSpc>
              <a:buFont typeface="Arial"/>
              <a:buChar char="•"/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Uçuş Gecikmesi Tahmini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5539" y="5882715"/>
            <a:ext cx="4041897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01" lvl="1" indent="-317350" algn="l">
              <a:lnSpc>
                <a:spcPts val="2939"/>
              </a:lnSpc>
              <a:buFont typeface="Arial"/>
              <a:buChar char="•"/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Optimizasyon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9052" y="2366282"/>
            <a:ext cx="1788029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Doğruluk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8152" y="6662208"/>
            <a:ext cx="3100272" cy="35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255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Çapraz Doğrulama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152" y="8519144"/>
            <a:ext cx="3100272" cy="67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255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XGBoost Düzenleştirme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9052" y="3509860"/>
            <a:ext cx="1944884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Performans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389" y="7449919"/>
            <a:ext cx="2676945" cy="655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Aşırı Öğrenme Kontrolü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3262" y="2371237"/>
            <a:ext cx="7718857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%74.58, 4 kategori için başarılı.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5904" y="6644284"/>
            <a:ext cx="7718857" cy="34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İptal: %95 ± %0, İptal Kodu: %84 ± %0.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01577" y="8371680"/>
            <a:ext cx="7357941" cy="96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Gamma, max_depth, lambda parametreleri optimize edildi, StratifiedKFold ile güvenilir sonuçlar.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23262" y="3073006"/>
            <a:ext cx="7504770" cy="130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597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0 numaralı kategori: %84 precision, %83 recall, F1: 0.84. 3 numaralı kategori: düşük performans (%0 precision, %11 recall, F1: 0.01). Ağırlıklı F1: 0.75.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01577" y="7430440"/>
            <a:ext cx="7357941" cy="67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6"/>
              </a:lnSpc>
            </a:pPr>
            <a:r>
              <a:rPr lang="en-US" sz="2556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İptal modelinde %2 fark, iptal kodu modelinde %16 fark (optimizasyonla azaltıldı).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202" y="4615338"/>
            <a:ext cx="9476942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Not: Dengesiz sınıf dağılımı (1.595.643 zamanında, 50 ciddi gecikme).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3283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Literatürdeki Benzer Çalışmalar ile Karşılaştırma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35472" y="3753102"/>
            <a:ext cx="9417055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Toplu Uçuş İptal Tahmini Model Performans Karşılaştırması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02439" y="8545978"/>
            <a:ext cx="9560839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Toplu Uçuş Gecikme Tahmini Model Performans Karşılaştırması</a:t>
            </a:r>
          </a:p>
        </p:txBody>
      </p:sp>
      <p:sp>
        <p:nvSpPr>
          <p:cNvPr id="5" name="Freeform 5"/>
          <p:cNvSpPr/>
          <p:nvPr/>
        </p:nvSpPr>
        <p:spPr>
          <a:xfrm>
            <a:off x="3493371" y="5143500"/>
            <a:ext cx="11301259" cy="3164353"/>
          </a:xfrm>
          <a:custGeom>
            <a:avLst/>
            <a:gdLst/>
            <a:ahLst/>
            <a:cxnLst/>
            <a:rect l="l" t="t" r="r" b="b"/>
            <a:pathLst>
              <a:path w="11301259" h="3164353">
                <a:moveTo>
                  <a:pt x="0" y="0"/>
                </a:moveTo>
                <a:lnTo>
                  <a:pt x="11301258" y="0"/>
                </a:lnTo>
                <a:lnTo>
                  <a:pt x="11301258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93371" y="1028700"/>
            <a:ext cx="11301259" cy="2486277"/>
          </a:xfrm>
          <a:custGeom>
            <a:avLst/>
            <a:gdLst/>
            <a:ahLst/>
            <a:cxnLst/>
            <a:rect l="l" t="t" r="r" b="b"/>
            <a:pathLst>
              <a:path w="11301259" h="2486277">
                <a:moveTo>
                  <a:pt x="0" y="0"/>
                </a:moveTo>
                <a:lnTo>
                  <a:pt x="11301258" y="0"/>
                </a:lnTo>
                <a:lnTo>
                  <a:pt x="11301258" y="2486277"/>
                </a:lnTo>
                <a:lnTo>
                  <a:pt x="0" y="248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33283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259" y="9296400"/>
            <a:ext cx="10098362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Arama Ekranı (Ana Sayfa)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B719E35-C9E3-4ABE-B218-91D39E09F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52499"/>
            <a:ext cx="16618472" cy="81260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33283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94819" y="9296400"/>
            <a:ext cx="10098362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Arama Sonucunda Listelenen Uçuş Biletleri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011C25F-9E88-4017-B237-6BC3725CE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96" y="1028700"/>
            <a:ext cx="16180007" cy="80292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33283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259" y="9296400"/>
            <a:ext cx="10098362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AI Model Tahmin Detayları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83A19EE-BC74-4638-8A9F-07657C85B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99" y="1188558"/>
            <a:ext cx="16327801" cy="79098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3639" y="3010836"/>
            <a:ext cx="13540722" cy="4265327"/>
          </a:xfrm>
          <a:custGeom>
            <a:avLst/>
            <a:gdLst/>
            <a:ahLst/>
            <a:cxnLst/>
            <a:rect l="l" t="t" r="r" b="b"/>
            <a:pathLst>
              <a:path w="13540722" h="4265327">
                <a:moveTo>
                  <a:pt x="0" y="0"/>
                </a:moveTo>
                <a:lnTo>
                  <a:pt x="13540722" y="0"/>
                </a:lnTo>
                <a:lnTo>
                  <a:pt x="13540722" y="4265328"/>
                </a:lnTo>
                <a:lnTo>
                  <a:pt x="0" y="426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283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2984" y="8585508"/>
            <a:ext cx="10098362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SmartTicket Sistem Mimarisi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269" y="5719728"/>
            <a:ext cx="10535723" cy="1074454"/>
          </a:xfrm>
          <a:custGeom>
            <a:avLst/>
            <a:gdLst/>
            <a:ahLst/>
            <a:cxnLst/>
            <a:rect l="l" t="t" r="r" b="b"/>
            <a:pathLst>
              <a:path w="10535723" h="1074454">
                <a:moveTo>
                  <a:pt x="0" y="0"/>
                </a:moveTo>
                <a:lnTo>
                  <a:pt x="10535723" y="0"/>
                </a:lnTo>
                <a:lnTo>
                  <a:pt x="10535723" y="1074454"/>
                </a:lnTo>
                <a:lnTo>
                  <a:pt x="0" y="107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-1797" t="-97941" r="-3174" b="-4734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8269" y="1410258"/>
            <a:ext cx="10535723" cy="788013"/>
          </a:xfrm>
          <a:custGeom>
            <a:avLst/>
            <a:gdLst/>
            <a:ahLst/>
            <a:cxnLst/>
            <a:rect l="l" t="t" r="r" b="b"/>
            <a:pathLst>
              <a:path w="10535723" h="788013">
                <a:moveTo>
                  <a:pt x="0" y="0"/>
                </a:moveTo>
                <a:lnTo>
                  <a:pt x="10535723" y="0"/>
                </a:lnTo>
                <a:lnTo>
                  <a:pt x="10535723" y="788013"/>
                </a:lnTo>
                <a:lnTo>
                  <a:pt x="0" y="78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115411" r="-4972" b="-70000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1811" y="2283996"/>
            <a:ext cx="687848" cy="808399"/>
          </a:xfrm>
          <a:custGeom>
            <a:avLst/>
            <a:gdLst/>
            <a:ahLst/>
            <a:cxnLst/>
            <a:rect l="l" t="t" r="r" b="b"/>
            <a:pathLst>
              <a:path w="687848" h="808399">
                <a:moveTo>
                  <a:pt x="0" y="0"/>
                </a:moveTo>
                <a:lnTo>
                  <a:pt x="687848" y="0"/>
                </a:lnTo>
                <a:lnTo>
                  <a:pt x="687848" y="808399"/>
                </a:lnTo>
                <a:lnTo>
                  <a:pt x="0" y="808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1811" y="3168595"/>
            <a:ext cx="683289" cy="810085"/>
          </a:xfrm>
          <a:custGeom>
            <a:avLst/>
            <a:gdLst/>
            <a:ahLst/>
            <a:cxnLst/>
            <a:rect l="l" t="t" r="r" b="b"/>
            <a:pathLst>
              <a:path w="683289" h="810085">
                <a:moveTo>
                  <a:pt x="0" y="0"/>
                </a:moveTo>
                <a:lnTo>
                  <a:pt x="683289" y="0"/>
                </a:lnTo>
                <a:lnTo>
                  <a:pt x="683289" y="810085"/>
                </a:lnTo>
                <a:lnTo>
                  <a:pt x="0" y="81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1811" y="4169180"/>
            <a:ext cx="687848" cy="808399"/>
          </a:xfrm>
          <a:custGeom>
            <a:avLst/>
            <a:gdLst/>
            <a:ahLst/>
            <a:cxnLst/>
            <a:rect l="l" t="t" r="r" b="b"/>
            <a:pathLst>
              <a:path w="687848" h="808399">
                <a:moveTo>
                  <a:pt x="0" y="0"/>
                </a:moveTo>
                <a:lnTo>
                  <a:pt x="687848" y="0"/>
                </a:lnTo>
                <a:lnTo>
                  <a:pt x="687848" y="808399"/>
                </a:lnTo>
                <a:lnTo>
                  <a:pt x="0" y="808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438444" y="0"/>
            <a:ext cx="6849556" cy="10280760"/>
          </a:xfrm>
          <a:custGeom>
            <a:avLst/>
            <a:gdLst/>
            <a:ahLst/>
            <a:cxnLst/>
            <a:rect l="l" t="t" r="r" b="b"/>
            <a:pathLst>
              <a:path w="6849556" h="10280760">
                <a:moveTo>
                  <a:pt x="0" y="0"/>
                </a:moveTo>
                <a:lnTo>
                  <a:pt x="6849556" y="0"/>
                </a:lnTo>
                <a:lnTo>
                  <a:pt x="6849556" y="10280760"/>
                </a:lnTo>
                <a:lnTo>
                  <a:pt x="0" y="1028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1811" y="7081061"/>
            <a:ext cx="687848" cy="524392"/>
          </a:xfrm>
          <a:custGeom>
            <a:avLst/>
            <a:gdLst/>
            <a:ahLst/>
            <a:cxnLst/>
            <a:rect l="l" t="t" r="r" b="b"/>
            <a:pathLst>
              <a:path w="687848" h="524392">
                <a:moveTo>
                  <a:pt x="0" y="0"/>
                </a:moveTo>
                <a:lnTo>
                  <a:pt x="687848" y="0"/>
                </a:lnTo>
                <a:lnTo>
                  <a:pt x="687848" y="524393"/>
                </a:lnTo>
                <a:lnTo>
                  <a:pt x="0" y="524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372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31811" y="8342748"/>
            <a:ext cx="687848" cy="555608"/>
          </a:xfrm>
          <a:custGeom>
            <a:avLst/>
            <a:gdLst/>
            <a:ahLst/>
            <a:cxnLst/>
            <a:rect l="l" t="t" r="r" b="b"/>
            <a:pathLst>
              <a:path w="687848" h="555608">
                <a:moveTo>
                  <a:pt x="0" y="0"/>
                </a:moveTo>
                <a:lnTo>
                  <a:pt x="687848" y="0"/>
                </a:lnTo>
                <a:lnTo>
                  <a:pt x="687848" y="555608"/>
                </a:lnTo>
                <a:lnTo>
                  <a:pt x="0" y="55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635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1811" y="5919411"/>
            <a:ext cx="10382758" cy="769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Tahmin Sistemlerinin Geliştirilmesi ve Kullanıcı Odaklı Çözümler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4752" y="1590891"/>
            <a:ext cx="10382758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Havayolu Sektöründe Tahmin Modellerinin Başarısı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293" y="7156132"/>
            <a:ext cx="9551126" cy="193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3"/>
              </a:lnSpc>
            </a:pPr>
            <a:r>
              <a:rPr lang="en-US" sz="252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Model performansını artırmak ve kullanıcı deneyimini zenginleştirmek amacıyla gerçek zamanlı veri entegrasyonu, açıklanabilir yapay zeka teknikleri sağlanacaktır. </a:t>
            </a:r>
          </a:p>
          <a:p>
            <a:pPr algn="just">
              <a:lnSpc>
                <a:spcPts val="2523"/>
              </a:lnSpc>
            </a:pPr>
            <a:endParaRPr lang="en-US" sz="2523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algn="just">
              <a:lnSpc>
                <a:spcPts val="2523"/>
              </a:lnSpc>
            </a:pPr>
            <a:r>
              <a:rPr lang="en-US" sz="252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Amerika kıtası dışındaki ülke ve şehirlerde de uçuş bileti tahmini yapılabilmesi sağlanacaktır.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3443" y="2466393"/>
            <a:ext cx="9398161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Makine öğrenimi tabanlı bir model geliştirilmiştir.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443" y="3213722"/>
            <a:ext cx="9398161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Meteorolojik veriler (sıcaklık, rüzgâr, yağış vs.) Meteostat API üzerinden modele entegre edilmiştir.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3443" y="4229174"/>
            <a:ext cx="9398161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XGBClassifier algoritması kullanılarak yüksek doğruluk ve genellenebilirlik sağlanmıştır.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423" y="548265"/>
            <a:ext cx="10914569" cy="4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sz="35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Sonuçlar</a:t>
            </a:r>
            <a:r>
              <a:rPr lang="en-US" sz="3539" b="1" dirty="0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</a:t>
            </a:r>
            <a:r>
              <a:rPr lang="en-US" sz="35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ve</a:t>
            </a:r>
            <a:r>
              <a:rPr lang="en-US" sz="3539" b="1" dirty="0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</a:t>
            </a:r>
            <a:r>
              <a:rPr lang="en-US" sz="35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Gelecek</a:t>
            </a:r>
            <a:r>
              <a:rPr lang="en-US" sz="3539" b="1" dirty="0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</a:t>
            </a:r>
            <a:r>
              <a:rPr lang="en-US" sz="35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Çalışmalar</a:t>
            </a:r>
            <a:endParaRPr lang="en-US" sz="3539" b="1" dirty="0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1035" y="4175379"/>
            <a:ext cx="9145931" cy="188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3"/>
              </a:lnSpc>
            </a:pPr>
            <a:r>
              <a:rPr lang="en-US" sz="5899" b="1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BİZİ DİNLEDİĞİNİZ İÇİN TEŞEKKÜR EDERİZ.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297025" y="62960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039083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57548" y="293921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14542983" y="-1047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01140" y="9067783"/>
            <a:ext cx="3439762" cy="985634"/>
          </a:xfrm>
          <a:custGeom>
            <a:avLst/>
            <a:gdLst/>
            <a:ahLst/>
            <a:cxnLst/>
            <a:rect l="l" t="t" r="r" b="b"/>
            <a:pathLst>
              <a:path w="3439762" h="985634">
                <a:moveTo>
                  <a:pt x="0" y="0"/>
                </a:moveTo>
                <a:lnTo>
                  <a:pt x="3439762" y="0"/>
                </a:lnTo>
                <a:lnTo>
                  <a:pt x="3439762" y="985634"/>
                </a:lnTo>
                <a:lnTo>
                  <a:pt x="0" y="985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11731"/>
            <a:ext cx="10809857" cy="947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sz="35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Giriş: Uçuş Gecikme ve İptal Sorunu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endParaRPr lang="en-US" sz="3539" b="1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marL="677880" lvl="1" indent="-338940" algn="just">
              <a:lnSpc>
                <a:spcPts val="3139"/>
              </a:lnSpc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Havayolu taşımacılığı dünya genelinde hızla büyüyen bir sektör olmasına rağmen, uçuş gecikmeleri hâlâ ciddi bir problem teşkil etmektedir. 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  <a:endParaRPr lang="en-US" sz="31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77880" lvl="1" indent="-338940" algn="just">
              <a:lnSpc>
                <a:spcPts val="3139"/>
              </a:lnSpc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durum, sadece yolcu memnuniyetini azaltmakla kalmayıp; havalimanlarında trafik yoğunluğu, operasyonel aksaklıklar ve ekonomik kayıplar gibi zincirleme etkiler yaratmaktadır.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  <a:endParaRPr lang="en-US" sz="31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77880" lvl="1" indent="-338940" algn="just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Pandemi döneminde yaşanan dalgalanmalar, bu sorunun çok boyutlu analizini ve gelişmiş tahminleme tekniklerini daha da önemli hâle getirmiştir.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  <a:endParaRPr lang="en-US" sz="31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77880" lvl="1" indent="-338940" algn="just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Geleneksel yöntemlerin yetersiz kaldığı bu soruna karşı, yapay zekâ ve makine öğrenimi gibi ileri teknolojilerin kullanımı kaçınılmaz hale gelmiştir.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  <a:endParaRPr lang="en-US" sz="31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77880" lvl="1" indent="-338940" algn="just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çalışma, meteorolojik verilerle zenginleştirilmiş bir makine öğrenimi modeli geliştirerek, gecikmeleri daha doğru tahmin etmeyi ve hem yolculara hem de sektör paydaşlarına stratejik fayda sağlamayı hedeflemektedir.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11434286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08407" y="0"/>
            <a:ext cx="5579593" cy="10287000"/>
          </a:xfrm>
          <a:custGeom>
            <a:avLst/>
            <a:gdLst/>
            <a:ahLst/>
            <a:cxnLst/>
            <a:rect l="l" t="t" r="r" b="b"/>
            <a:pathLst>
              <a:path w="5579593" h="10287000">
                <a:moveTo>
                  <a:pt x="0" y="0"/>
                </a:moveTo>
                <a:lnTo>
                  <a:pt x="5579593" y="0"/>
                </a:lnTo>
                <a:lnTo>
                  <a:pt x="55795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17" r="-114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43303"/>
            <a:ext cx="12156197" cy="3981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31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Proje Çalışmasının Amacı ve Önemi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3139" b="1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marL="613111" lvl="1" indent="-306556" algn="just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projenin amacı, uçuş gecikmeleri, iptaller ve iptal nedenlerini tahmin edebilen bir makine öğrenimi modeli geliştirmektir.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just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Meteostat API ile entegre edilen hava durumu verileri, modelin doğruluğunu ve gerçekçiliğini artırmıştır.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just">
              <a:lnSpc>
                <a:spcPts val="2839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XGBClassifier, Random Forest, Decision Tree, KNN ve Gradient Boosting algoritmaları karşılaştırılmış; en yüksek başarıyı XGBClassifier göstermiştir.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690964"/>
            <a:ext cx="12156197" cy="226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  Teknik ve Pratik Katkılar:</a:t>
            </a:r>
          </a:p>
          <a:p>
            <a:pPr algn="l">
              <a:lnSpc>
                <a:spcPts val="1469"/>
              </a:lnSpc>
            </a:pPr>
            <a:endParaRPr lang="en-US" sz="2939" b="1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marL="634701" lvl="1" indent="-317350" algn="just">
              <a:lnSpc>
                <a:spcPts val="2939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Model, bilet satış platformlarına entegre edilerek yolculara gecikme riski tahmini, alternatif rota ve dinamik fiyatlandırma sunmuştur.</a:t>
            </a:r>
          </a:p>
          <a:p>
            <a:pPr algn="just">
              <a:lnSpc>
                <a:spcPts val="1639"/>
              </a:lnSpc>
              <a:spcBef>
                <a:spcPct val="0"/>
              </a:spcBef>
            </a:pPr>
            <a:endParaRPr lang="en-US" sz="29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34701" lvl="1" indent="-317350" algn="just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Havayolu şirketleri için operasyonel verimlilik ve erken müdahale imkanı sağlayan bir karar destek sistemi oluşturulmuştur.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7446679"/>
            <a:ext cx="12156197" cy="234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  Akademik ve Sektörel Katkı:</a:t>
            </a:r>
          </a:p>
          <a:p>
            <a:pPr algn="l">
              <a:lnSpc>
                <a:spcPts val="1469"/>
              </a:lnSpc>
            </a:pPr>
            <a:endParaRPr lang="en-US" sz="2939" b="1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marL="613111" lvl="1" indent="-306556" algn="just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Literatürde çoğunlukla göz ardı edilen meteorolojik verilerin etkin kullanımı vurgulanmıştır.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just">
              <a:lnSpc>
                <a:spcPts val="2839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Geliştirilen sistem, yalnızca gecikme tahmini değil, aynı zamanda iptal nedenlerinin sınıflandırılmasını da mümkün kılmaktadır.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758" y="5483882"/>
            <a:ext cx="530251" cy="530251"/>
          </a:xfrm>
          <a:custGeom>
            <a:avLst/>
            <a:gdLst/>
            <a:ahLst/>
            <a:cxnLst/>
            <a:rect l="l" t="t" r="r" b="b"/>
            <a:pathLst>
              <a:path w="530251" h="530251">
                <a:moveTo>
                  <a:pt x="0" y="0"/>
                </a:moveTo>
                <a:lnTo>
                  <a:pt x="530251" y="0"/>
                </a:lnTo>
                <a:lnTo>
                  <a:pt x="530251" y="530251"/>
                </a:lnTo>
                <a:lnTo>
                  <a:pt x="0" y="5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3600" y="5464832"/>
            <a:ext cx="530251" cy="530251"/>
          </a:xfrm>
          <a:custGeom>
            <a:avLst/>
            <a:gdLst/>
            <a:ahLst/>
            <a:cxnLst/>
            <a:rect l="l" t="t" r="r" b="b"/>
            <a:pathLst>
              <a:path w="530251" h="530251">
                <a:moveTo>
                  <a:pt x="0" y="0"/>
                </a:moveTo>
                <a:lnTo>
                  <a:pt x="530252" y="0"/>
                </a:lnTo>
                <a:lnTo>
                  <a:pt x="530252" y="530251"/>
                </a:lnTo>
                <a:lnTo>
                  <a:pt x="0" y="5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7758" y="7099062"/>
            <a:ext cx="530251" cy="530251"/>
          </a:xfrm>
          <a:custGeom>
            <a:avLst/>
            <a:gdLst/>
            <a:ahLst/>
            <a:cxnLst/>
            <a:rect l="l" t="t" r="r" b="b"/>
            <a:pathLst>
              <a:path w="530251" h="530251">
                <a:moveTo>
                  <a:pt x="0" y="0"/>
                </a:moveTo>
                <a:lnTo>
                  <a:pt x="530251" y="0"/>
                </a:lnTo>
                <a:lnTo>
                  <a:pt x="530251" y="530252"/>
                </a:lnTo>
                <a:lnTo>
                  <a:pt x="0" y="53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83600" y="7080012"/>
            <a:ext cx="530251" cy="530251"/>
          </a:xfrm>
          <a:custGeom>
            <a:avLst/>
            <a:gdLst/>
            <a:ahLst/>
            <a:cxnLst/>
            <a:rect l="l" t="t" r="r" b="b"/>
            <a:pathLst>
              <a:path w="530251" h="530251">
                <a:moveTo>
                  <a:pt x="0" y="0"/>
                </a:moveTo>
                <a:lnTo>
                  <a:pt x="530252" y="0"/>
                </a:lnTo>
                <a:lnTo>
                  <a:pt x="530252" y="530252"/>
                </a:lnTo>
                <a:lnTo>
                  <a:pt x="0" y="53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53841" y="8323718"/>
            <a:ext cx="530251" cy="530251"/>
          </a:xfrm>
          <a:custGeom>
            <a:avLst/>
            <a:gdLst/>
            <a:ahLst/>
            <a:cxnLst/>
            <a:rect l="l" t="t" r="r" b="b"/>
            <a:pathLst>
              <a:path w="530251" h="530251">
                <a:moveTo>
                  <a:pt x="0" y="0"/>
                </a:moveTo>
                <a:lnTo>
                  <a:pt x="530252" y="0"/>
                </a:lnTo>
                <a:lnTo>
                  <a:pt x="530252" y="530251"/>
                </a:lnTo>
                <a:lnTo>
                  <a:pt x="0" y="5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27990" y="8432215"/>
            <a:ext cx="381955" cy="313258"/>
          </a:xfrm>
          <a:custGeom>
            <a:avLst/>
            <a:gdLst/>
            <a:ahLst/>
            <a:cxnLst/>
            <a:rect l="l" t="t" r="r" b="b"/>
            <a:pathLst>
              <a:path w="381955" h="313258">
                <a:moveTo>
                  <a:pt x="0" y="0"/>
                </a:moveTo>
                <a:lnTo>
                  <a:pt x="381954" y="0"/>
                </a:lnTo>
                <a:lnTo>
                  <a:pt x="381954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5422" y="7207559"/>
            <a:ext cx="381955" cy="313258"/>
          </a:xfrm>
          <a:custGeom>
            <a:avLst/>
            <a:gdLst/>
            <a:ahLst/>
            <a:cxnLst/>
            <a:rect l="l" t="t" r="r" b="b"/>
            <a:pathLst>
              <a:path w="381955" h="313258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5422" y="5573328"/>
            <a:ext cx="381955" cy="313258"/>
          </a:xfrm>
          <a:custGeom>
            <a:avLst/>
            <a:gdLst/>
            <a:ahLst/>
            <a:cxnLst/>
            <a:rect l="l" t="t" r="r" b="b"/>
            <a:pathLst>
              <a:path w="381955" h="313258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74747" y="7207559"/>
            <a:ext cx="381955" cy="313258"/>
          </a:xfrm>
          <a:custGeom>
            <a:avLst/>
            <a:gdLst/>
            <a:ahLst/>
            <a:cxnLst/>
            <a:rect l="l" t="t" r="r" b="b"/>
            <a:pathLst>
              <a:path w="381955" h="313258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74747" y="5573328"/>
            <a:ext cx="381955" cy="313258"/>
          </a:xfrm>
          <a:custGeom>
            <a:avLst/>
            <a:gdLst/>
            <a:ahLst/>
            <a:cxnLst/>
            <a:rect l="l" t="t" r="r" b="b"/>
            <a:pathLst>
              <a:path w="381955" h="313258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23084" y="1105285"/>
            <a:ext cx="5464916" cy="8459837"/>
          </a:xfrm>
          <a:custGeom>
            <a:avLst/>
            <a:gdLst/>
            <a:ahLst/>
            <a:cxnLst/>
            <a:rect l="l" t="t" r="r" b="b"/>
            <a:pathLst>
              <a:path w="5464916" h="8459837">
                <a:moveTo>
                  <a:pt x="0" y="0"/>
                </a:moveTo>
                <a:lnTo>
                  <a:pt x="5464916" y="0"/>
                </a:lnTo>
                <a:lnTo>
                  <a:pt x="5464916" y="8459837"/>
                </a:lnTo>
                <a:lnTo>
                  <a:pt x="0" y="8459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3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343303"/>
            <a:ext cx="12156197" cy="3981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31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Literatür Taraması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3139" b="1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  <a:p>
            <a:pPr marL="613111" lvl="1" indent="-306556" algn="just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gecikmeleri, artan hava yolu trafiğiyle birlikte önemli bir araştırma konusu haline gelmiştir.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just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Literatürdeki çalışmalar genellikle sınırlı faktörlere ve tekil coğrafi bölgelere odaklanmaktadır.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just">
              <a:lnSpc>
                <a:spcPts val="2839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çalışmada, meteorolojik verilerin kapsamlı entegrasyonu, veri dengesizliğiyle mücadele ve çeşitli ML algoritmaları ile daha genel ve güçlü tahmin modelleri geliştirilmiştir.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4929089"/>
            <a:ext cx="12156197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  Ele Alınan Önemli Çalışmalar: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27" y="5521982"/>
            <a:ext cx="6343700" cy="109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Khaksar &amp; Sheikholeslami: ABD &amp; İran uçuşları, %70 doğruluk (Decision Tree &amp; Clustering)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09102" y="5502932"/>
            <a:ext cx="4447282" cy="144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Bojia Ye et al.: LightGBM ile %86,5 doğruluk – Nanjing Havaalanı verileri</a:t>
            </a:r>
          </a:p>
          <a:p>
            <a:pPr algn="l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8827" y="7137162"/>
            <a:ext cx="6343700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Kurt: ABD verileri, Gradient Boosting %71,7 başarı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09102" y="7118112"/>
            <a:ext cx="4447282" cy="1091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Tang: JFK verileri, Decision Tree ile %97,8 doğruluk</a:t>
            </a:r>
          </a:p>
          <a:p>
            <a:pPr algn="l">
              <a:lnSpc>
                <a:spcPts val="2839"/>
              </a:lnSpc>
              <a:spcBef>
                <a:spcPct val="0"/>
              </a:spcBef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60359" y="8266568"/>
            <a:ext cx="7913686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Al-Tabbakh et al.: Mısır Hava Yolları, 8 algoritma ile karşılaştırma, PART modeli %83,1 doğruluk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5422" y="9300724"/>
            <a:ext cx="17279177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Katkı: Daha doğru, genellenebilir ve eyleme geçirilebilir bir gecikme tahmin modeli ile hem literatüre hem de sektöre yenilikçi bir katkı sunulmuştur.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970" y="5057775"/>
            <a:ext cx="8086693" cy="4518440"/>
          </a:xfrm>
          <a:custGeom>
            <a:avLst/>
            <a:gdLst/>
            <a:ahLst/>
            <a:cxnLst/>
            <a:rect l="l" t="t" r="r" b="b"/>
            <a:pathLst>
              <a:path w="8086693" h="4518440">
                <a:moveTo>
                  <a:pt x="0" y="0"/>
                </a:moveTo>
                <a:lnTo>
                  <a:pt x="8086693" y="0"/>
                </a:lnTo>
                <a:lnTo>
                  <a:pt x="8086693" y="4518440"/>
                </a:lnTo>
                <a:lnTo>
                  <a:pt x="0" y="451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970" y="1300302"/>
            <a:ext cx="8192377" cy="3567632"/>
          </a:xfrm>
          <a:custGeom>
            <a:avLst/>
            <a:gdLst/>
            <a:ahLst/>
            <a:cxnLst/>
            <a:rect l="l" t="t" r="r" b="b"/>
            <a:pathLst>
              <a:path w="8192377" h="3567632">
                <a:moveTo>
                  <a:pt x="0" y="0"/>
                </a:moveTo>
                <a:lnTo>
                  <a:pt x="8192377" y="0"/>
                </a:lnTo>
                <a:lnTo>
                  <a:pt x="8192377" y="3567632"/>
                </a:lnTo>
                <a:lnTo>
                  <a:pt x="0" y="356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74" t="-374" r="-33774" b="-772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98370" y="1300302"/>
            <a:ext cx="9233488" cy="3567632"/>
          </a:xfrm>
          <a:custGeom>
            <a:avLst/>
            <a:gdLst/>
            <a:ahLst/>
            <a:cxnLst/>
            <a:rect l="l" t="t" r="r" b="b"/>
            <a:pathLst>
              <a:path w="9233488" h="3567632">
                <a:moveTo>
                  <a:pt x="0" y="0"/>
                </a:moveTo>
                <a:lnTo>
                  <a:pt x="9233489" y="0"/>
                </a:lnTo>
                <a:lnTo>
                  <a:pt x="9233489" y="3567632"/>
                </a:lnTo>
                <a:lnTo>
                  <a:pt x="0" y="356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725" r="-47163" b="-2024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55520" y="5087658"/>
            <a:ext cx="9030226" cy="4458674"/>
          </a:xfrm>
          <a:custGeom>
            <a:avLst/>
            <a:gdLst/>
            <a:ahLst/>
            <a:cxnLst/>
            <a:rect l="l" t="t" r="r" b="b"/>
            <a:pathLst>
              <a:path w="9030226" h="4458674">
                <a:moveTo>
                  <a:pt x="0" y="0"/>
                </a:moveTo>
                <a:lnTo>
                  <a:pt x="9030226" y="0"/>
                </a:lnTo>
                <a:lnTo>
                  <a:pt x="9030226" y="4458674"/>
                </a:lnTo>
                <a:lnTo>
                  <a:pt x="0" y="4458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35135" y="1405077"/>
            <a:ext cx="766222" cy="766222"/>
          </a:xfrm>
          <a:custGeom>
            <a:avLst/>
            <a:gdLst/>
            <a:ahLst/>
            <a:cxnLst/>
            <a:rect l="l" t="t" r="r" b="b"/>
            <a:pathLst>
              <a:path w="766222" h="766222">
                <a:moveTo>
                  <a:pt x="0" y="0"/>
                </a:moveTo>
                <a:lnTo>
                  <a:pt x="766222" y="0"/>
                </a:lnTo>
                <a:lnTo>
                  <a:pt x="766222" y="766222"/>
                </a:lnTo>
                <a:lnTo>
                  <a:pt x="0" y="766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3470" y="1533412"/>
            <a:ext cx="509551" cy="509551"/>
          </a:xfrm>
          <a:custGeom>
            <a:avLst/>
            <a:gdLst/>
            <a:ahLst/>
            <a:cxnLst/>
            <a:rect l="l" t="t" r="r" b="b"/>
            <a:pathLst>
              <a:path w="509551" h="509551">
                <a:moveTo>
                  <a:pt x="0" y="0"/>
                </a:moveTo>
                <a:lnTo>
                  <a:pt x="509551" y="0"/>
                </a:lnTo>
                <a:lnTo>
                  <a:pt x="509551" y="509552"/>
                </a:lnTo>
                <a:lnTo>
                  <a:pt x="0" y="509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32205" y="1435947"/>
            <a:ext cx="766222" cy="766222"/>
          </a:xfrm>
          <a:custGeom>
            <a:avLst/>
            <a:gdLst/>
            <a:ahLst/>
            <a:cxnLst/>
            <a:rect l="l" t="t" r="r" b="b"/>
            <a:pathLst>
              <a:path w="766222" h="766222">
                <a:moveTo>
                  <a:pt x="0" y="0"/>
                </a:moveTo>
                <a:lnTo>
                  <a:pt x="766223" y="0"/>
                </a:lnTo>
                <a:lnTo>
                  <a:pt x="766223" y="766222"/>
                </a:lnTo>
                <a:lnTo>
                  <a:pt x="0" y="766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06901" y="1610643"/>
            <a:ext cx="416830" cy="416830"/>
          </a:xfrm>
          <a:custGeom>
            <a:avLst/>
            <a:gdLst/>
            <a:ahLst/>
            <a:cxnLst/>
            <a:rect l="l" t="t" r="r" b="b"/>
            <a:pathLst>
              <a:path w="416830" h="416830">
                <a:moveTo>
                  <a:pt x="0" y="0"/>
                </a:moveTo>
                <a:lnTo>
                  <a:pt x="416830" y="0"/>
                </a:lnTo>
                <a:lnTo>
                  <a:pt x="416830" y="416830"/>
                </a:lnTo>
                <a:lnTo>
                  <a:pt x="0" y="4168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41249" y="6824282"/>
            <a:ext cx="599853" cy="592063"/>
          </a:xfrm>
          <a:custGeom>
            <a:avLst/>
            <a:gdLst/>
            <a:ahLst/>
            <a:cxnLst/>
            <a:rect l="l" t="t" r="r" b="b"/>
            <a:pathLst>
              <a:path w="599853" h="592063">
                <a:moveTo>
                  <a:pt x="0" y="0"/>
                </a:moveTo>
                <a:lnTo>
                  <a:pt x="599853" y="0"/>
                </a:lnTo>
                <a:lnTo>
                  <a:pt x="599853" y="592063"/>
                </a:lnTo>
                <a:lnTo>
                  <a:pt x="0" y="592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20272" y="405481"/>
            <a:ext cx="12156197" cy="42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31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Kullanılan Veri Setinin Yapısı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5107" y="2360640"/>
            <a:ext cx="7820419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Kaynak: ABD Ulaştırma Bakanlığı ve 3 açık veri seti (2016–2024).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5107" y="3588408"/>
            <a:ext cx="7820419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Kapsam: 1.446.799 satır, 32 sütun; kalkış-varış noktaları, gecikme ve iptal nedenleri.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50745" y="2240269"/>
            <a:ext cx="9019806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Ek Veri: Meteostat kütüphanesi ile günlük hava durumu verileri entegre edildi.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50745" y="3214230"/>
            <a:ext cx="9135001" cy="144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Her havalimanı için günlük hava verileri: Sıcaklık, yağış, kar, rüzgar yönü/hızı, görüş mesafesi, basınç, güneşlenme süresi. Entegrasyon, coğrafi koordinatlar üzerinden yapıldı.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5675" y="1162050"/>
            <a:ext cx="12276650" cy="7826364"/>
          </a:xfrm>
          <a:custGeom>
            <a:avLst/>
            <a:gdLst/>
            <a:ahLst/>
            <a:cxnLst/>
            <a:rect l="l" t="t" r="r" b="b"/>
            <a:pathLst>
              <a:path w="12276650" h="7826364">
                <a:moveTo>
                  <a:pt x="0" y="0"/>
                </a:moveTo>
                <a:lnTo>
                  <a:pt x="12276650" y="0"/>
                </a:lnTo>
                <a:lnTo>
                  <a:pt x="12276650" y="7826364"/>
                </a:lnTo>
                <a:lnTo>
                  <a:pt x="0" y="7826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283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Veri Ön İşleme Süreci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33790" y="9320939"/>
            <a:ext cx="7820419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Veri Ön İşleme Akış Diyagramı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451" y="4585653"/>
            <a:ext cx="7986828" cy="4260251"/>
          </a:xfrm>
          <a:custGeom>
            <a:avLst/>
            <a:gdLst/>
            <a:ahLst/>
            <a:cxnLst/>
            <a:rect l="l" t="t" r="r" b="b"/>
            <a:pathLst>
              <a:path w="7986828" h="4260251">
                <a:moveTo>
                  <a:pt x="0" y="0"/>
                </a:moveTo>
                <a:lnTo>
                  <a:pt x="7986828" y="0"/>
                </a:lnTo>
                <a:lnTo>
                  <a:pt x="7986828" y="4260251"/>
                </a:lnTo>
                <a:lnTo>
                  <a:pt x="0" y="426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7943" t="-2218" r="-134874" b="-3852"/>
            </a:stretch>
          </a:blipFill>
          <a:ln cap="rnd">
            <a:noFill/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9144000" y="4585653"/>
            <a:ext cx="8456819" cy="4260251"/>
          </a:xfrm>
          <a:custGeom>
            <a:avLst/>
            <a:gdLst/>
            <a:ahLst/>
            <a:cxnLst/>
            <a:rect l="l" t="t" r="r" b="b"/>
            <a:pathLst>
              <a:path w="8456819" h="4260251">
                <a:moveTo>
                  <a:pt x="0" y="0"/>
                </a:moveTo>
                <a:lnTo>
                  <a:pt x="8456819" y="0"/>
                </a:lnTo>
                <a:lnTo>
                  <a:pt x="8456819" y="4260251"/>
                </a:lnTo>
                <a:lnTo>
                  <a:pt x="0" y="426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-90981" t="-2218" r="-123340" b="-3852"/>
            </a:stretch>
          </a:blipFill>
          <a:ln cap="rnd">
            <a:noFill/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>
            <a:off x="996100" y="4830883"/>
            <a:ext cx="606184" cy="606184"/>
          </a:xfrm>
          <a:custGeom>
            <a:avLst/>
            <a:gdLst/>
            <a:ahLst/>
            <a:cxnLst/>
            <a:rect l="l" t="t" r="r" b="b"/>
            <a:pathLst>
              <a:path w="606184" h="606184">
                <a:moveTo>
                  <a:pt x="0" y="0"/>
                </a:moveTo>
                <a:lnTo>
                  <a:pt x="606183" y="0"/>
                </a:lnTo>
                <a:lnTo>
                  <a:pt x="606183" y="606184"/>
                </a:lnTo>
                <a:lnTo>
                  <a:pt x="0" y="60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74304" y="4830883"/>
            <a:ext cx="606184" cy="606184"/>
          </a:xfrm>
          <a:custGeom>
            <a:avLst/>
            <a:gdLst/>
            <a:ahLst/>
            <a:cxnLst/>
            <a:rect l="l" t="t" r="r" b="b"/>
            <a:pathLst>
              <a:path w="606184" h="606184">
                <a:moveTo>
                  <a:pt x="0" y="0"/>
                </a:moveTo>
                <a:lnTo>
                  <a:pt x="606184" y="0"/>
                </a:lnTo>
                <a:lnTo>
                  <a:pt x="606184" y="606184"/>
                </a:lnTo>
                <a:lnTo>
                  <a:pt x="0" y="606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8835" y="4961691"/>
            <a:ext cx="460714" cy="344567"/>
          </a:xfrm>
          <a:custGeom>
            <a:avLst/>
            <a:gdLst/>
            <a:ahLst/>
            <a:cxnLst/>
            <a:rect l="l" t="t" r="r" b="b"/>
            <a:pathLst>
              <a:path w="460714" h="344567">
                <a:moveTo>
                  <a:pt x="0" y="0"/>
                </a:moveTo>
                <a:lnTo>
                  <a:pt x="460713" y="0"/>
                </a:lnTo>
                <a:lnTo>
                  <a:pt x="460713" y="344568"/>
                </a:lnTo>
                <a:lnTo>
                  <a:pt x="0" y="344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306" t="-107753" r="-50860" b="-10385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66694" y="4946685"/>
            <a:ext cx="421403" cy="374581"/>
          </a:xfrm>
          <a:custGeom>
            <a:avLst/>
            <a:gdLst/>
            <a:ahLst/>
            <a:cxnLst/>
            <a:rect l="l" t="t" r="r" b="b"/>
            <a:pathLst>
              <a:path w="421403" h="374581">
                <a:moveTo>
                  <a:pt x="0" y="0"/>
                </a:moveTo>
                <a:lnTo>
                  <a:pt x="421403" y="0"/>
                </a:lnTo>
                <a:lnTo>
                  <a:pt x="421403" y="374580"/>
                </a:lnTo>
                <a:lnTo>
                  <a:pt x="0" y="37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788" t="-93199" r="-57017" b="-9133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618581"/>
            <a:ext cx="182880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Denetimli Öğrenme Modelleri ile Uçuş İptali ve Gecikme Tahmini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9039" y="1476375"/>
            <a:ext cx="13869923" cy="250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Denetimli öğrenme kullanılarak uçuş iptalleri ve gecikmeleri tahmin edilmiştir.</a:t>
            </a:r>
          </a:p>
          <a:p>
            <a:pPr algn="l">
              <a:lnSpc>
                <a:spcPts val="2839"/>
              </a:lnSpc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XGBoost , yüksek doğruluk, sınıf dengesizliği yönetimi ve büyük veri işleyebilme kapasitesi nedeniyle tercih edilen algoritmadır.</a:t>
            </a:r>
          </a:p>
          <a:p>
            <a:pPr algn="l">
              <a:lnSpc>
                <a:spcPts val="2839"/>
              </a:lnSpc>
            </a:pPr>
            <a:endParaRPr lang="en-US" sz="2839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613111" lvl="1" indent="-306556" algn="l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Diğer modeller: Decision Tree , Random Forest , LightGBM ve Clustering yöntemleri destekleyici olarak değerlendirilmiştir.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451" y="5766248"/>
            <a:ext cx="7699328" cy="282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170" lvl="1" indent="-260585" algn="just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Tarih sütunları parçalanarak zamanla ilişkili özellikler çıkarıldı.</a:t>
            </a:r>
          </a:p>
          <a:p>
            <a:pPr marL="521170" lvl="1" indent="-260585" algn="just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Kategorik veriler sayısal hale getirildi (LabelEncoder).</a:t>
            </a:r>
          </a:p>
          <a:p>
            <a:pPr marL="521170" lvl="1" indent="-260585" algn="just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Gereksiz sütunlar çıkarıldı, eksik değerler medyan ile dolduruldu.</a:t>
            </a:r>
          </a:p>
          <a:p>
            <a:pPr marL="521170" lvl="1" indent="-260585" algn="just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Veri ölçeklendirme (StandardScaler) uygulandı.</a:t>
            </a:r>
          </a:p>
          <a:p>
            <a:pPr marL="521170" lvl="1" indent="-260585" algn="just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SMOTE yöntemiyle sınıf dengesizliği giderildi.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2472" y="5596139"/>
            <a:ext cx="7986828" cy="309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170" lvl="1" indent="-260585" algn="just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Hedef değişkenler: Uçuş iptal durumu, iptal kodu ve gecikme sınıfları (zamanında, hafif, orta, ciddi gecikme).</a:t>
            </a:r>
          </a:p>
          <a:p>
            <a:pPr marL="521170" lvl="1" indent="-260585" algn="just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Eğitim-test ayrımı yapıldı, model performansı confusion matrix, classification report ve ROC-AUC ile ölçüldü.</a:t>
            </a:r>
          </a:p>
          <a:p>
            <a:pPr marL="521170" lvl="1" indent="-260585" algn="just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Özellik önem dereceleri görselleştirildi.</a:t>
            </a:r>
          </a:p>
          <a:p>
            <a:pPr marL="521170" lvl="1" indent="-260585" algn="just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Gerçek zamanlı tahmin yapabilen fonksiyon geliştirildi.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6792" y="4968052"/>
            <a:ext cx="5781104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Veri İşleme Adımları: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35647" y="4969963"/>
            <a:ext cx="5781104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Modelleme &amp; Sonuçlar: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48319"/>
            <a:ext cx="7598351" cy="3770682"/>
          </a:xfrm>
          <a:custGeom>
            <a:avLst/>
            <a:gdLst/>
            <a:ahLst/>
            <a:cxnLst/>
            <a:rect l="l" t="t" r="r" b="b"/>
            <a:pathLst>
              <a:path w="7598351" h="3770682">
                <a:moveTo>
                  <a:pt x="0" y="0"/>
                </a:moveTo>
                <a:lnTo>
                  <a:pt x="7598351" y="0"/>
                </a:lnTo>
                <a:lnTo>
                  <a:pt x="7598351" y="3770682"/>
                </a:lnTo>
                <a:lnTo>
                  <a:pt x="0" y="377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48319"/>
            <a:ext cx="7579260" cy="3770682"/>
          </a:xfrm>
          <a:custGeom>
            <a:avLst/>
            <a:gdLst/>
            <a:ahLst/>
            <a:cxnLst/>
            <a:rect l="l" t="t" r="r" b="b"/>
            <a:pathLst>
              <a:path w="7579260" h="3770682">
                <a:moveTo>
                  <a:pt x="0" y="0"/>
                </a:moveTo>
                <a:lnTo>
                  <a:pt x="7579260" y="0"/>
                </a:lnTo>
                <a:lnTo>
                  <a:pt x="7579260" y="3770682"/>
                </a:lnTo>
                <a:lnTo>
                  <a:pt x="0" y="377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31345" y="5143500"/>
            <a:ext cx="7663468" cy="3802996"/>
          </a:xfrm>
          <a:custGeom>
            <a:avLst/>
            <a:gdLst/>
            <a:ahLst/>
            <a:cxnLst/>
            <a:rect l="l" t="t" r="r" b="b"/>
            <a:pathLst>
              <a:path w="7663468" h="3802996">
                <a:moveTo>
                  <a:pt x="0" y="0"/>
                </a:moveTo>
                <a:lnTo>
                  <a:pt x="7663468" y="0"/>
                </a:lnTo>
                <a:lnTo>
                  <a:pt x="7663468" y="3802996"/>
                </a:lnTo>
                <a:lnTo>
                  <a:pt x="0" y="380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20781" y="9286875"/>
            <a:ext cx="6484595" cy="29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216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Gecikme Tahmin Modeli Özellik Önem Derecesi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5642" y="4510184"/>
            <a:ext cx="7135976" cy="31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5"/>
              </a:lnSpc>
              <a:spcBef>
                <a:spcPct val="0"/>
              </a:spcBef>
            </a:pPr>
            <a:r>
              <a:rPr lang="en-US" sz="231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İptal Kodu Tahmin Modeli Özellik Önem Derecesi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8725" y="4505937"/>
            <a:ext cx="6618301" cy="32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6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İptal Tahmin Modeli Özellik Önem Derecesi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222790" y="2312261"/>
          <a:ext cx="10671041" cy="3342757"/>
        </p:xfrm>
        <a:graphic>
          <a:graphicData uri="http://schemas.openxmlformats.org/drawingml/2006/table">
            <a:tbl>
              <a:tblPr/>
              <a:tblGrid>
                <a:gridCol w="26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2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06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001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001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0132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7222790" y="6718658"/>
          <a:ext cx="10671041" cy="2338380"/>
        </p:xfrm>
        <a:graphic>
          <a:graphicData uri="http://schemas.openxmlformats.org/drawingml/2006/table">
            <a:tbl>
              <a:tblPr/>
              <a:tblGrid>
                <a:gridCol w="26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2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272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829"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829"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6530385" y="400959"/>
            <a:ext cx="11572814" cy="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3688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Bulgular ve Tartışma: Uçuş İptali ve Gecikme Tahmin Modelleri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0176" y="1801070"/>
            <a:ext cx="4221224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4701" lvl="1" indent="-317350" algn="l">
              <a:lnSpc>
                <a:spcPts val="2939"/>
              </a:lnSpc>
              <a:buFont typeface="Arial"/>
              <a:buChar char="•"/>
            </a:pPr>
            <a:r>
              <a:rPr lang="en-US" sz="29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Uçuş</a:t>
            </a:r>
            <a:r>
              <a:rPr lang="en-US" sz="2939" b="1" dirty="0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</a:t>
            </a:r>
            <a:r>
              <a:rPr lang="en-US" sz="29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İptali</a:t>
            </a:r>
            <a:r>
              <a:rPr lang="en-US" sz="2939" b="1" dirty="0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</a:t>
            </a:r>
            <a:r>
              <a:rPr lang="en-US" sz="2939" b="1" dirty="0" err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Tahmini</a:t>
            </a:r>
            <a:endParaRPr lang="en-US" sz="2939" b="1" dirty="0">
              <a:solidFill>
                <a:srgbClr val="000000"/>
              </a:solidFill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80176" y="6207467"/>
            <a:ext cx="4041897" cy="3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01" lvl="1" indent="-317350" algn="l">
              <a:lnSpc>
                <a:spcPts val="2939"/>
              </a:lnSpc>
              <a:buFont typeface="Arial"/>
              <a:buChar char="•"/>
            </a:pPr>
            <a:r>
              <a:rPr lang="en-US" sz="2939" b="1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İptal Kodu Tahmini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3690" y="2557683"/>
            <a:ext cx="1788029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Doğruluk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53690" y="6964081"/>
            <a:ext cx="1788029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Doğruluk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3690" y="3701262"/>
            <a:ext cx="1944884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Performans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3690" y="8107659"/>
            <a:ext cx="1944884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Performans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7900" y="2562639"/>
            <a:ext cx="7718857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%97 (test seti), %95 (eğitim).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7900" y="6969036"/>
            <a:ext cx="7718857" cy="38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%74, çok sınıflı problem için başarılı.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8997" y="3459361"/>
            <a:ext cx="7504770" cy="98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597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İptal edilmeyen uçuşlar (0 sınıfı): %98 precision, %99 recall, F1: 0.98. İptal edilenler (1 sınıfı): %88 precision, %77 recall, F1: 0.82. ROC-AUC: 0.88.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7900" y="7707917"/>
            <a:ext cx="7092759" cy="120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8"/>
              </a:lnSpc>
            </a:pPr>
            <a:r>
              <a:rPr lang="en-US" sz="2368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3 numaralı kod (güvenlik): %77 precision, %88 recall, F1: 0.82. 4 numaralı kod (diğer): düşük performans (%24 precision, %32 recall). Ağırlıklı F1: 0.74.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9840" y="4806740"/>
            <a:ext cx="9476942" cy="73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Not: Dengesiz veri setine rağmen yüksek doğruluk (1,316,842 iptal edilmeyen, 129,957 iptal edilen).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2376</Words>
  <Application>Microsoft Office PowerPoint</Application>
  <PresentationFormat>Özel</PresentationFormat>
  <Paragraphs>405</Paragraphs>
  <Slides>17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Maven Pro</vt:lpstr>
      <vt:lpstr>Maven Pro Bold</vt:lpstr>
      <vt:lpstr>Calibri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Bitirme Sunum</dc:title>
  <cp:lastModifiedBy>Nuri Can Birdemir</cp:lastModifiedBy>
  <cp:revision>6</cp:revision>
  <dcterms:created xsi:type="dcterms:W3CDTF">2006-08-16T00:00:00Z</dcterms:created>
  <dcterms:modified xsi:type="dcterms:W3CDTF">2025-06-12T19:31:33Z</dcterms:modified>
  <dc:identifier>DAGpk7515C8</dc:identifier>
</cp:coreProperties>
</file>